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0" r:id="rId2"/>
    <p:sldId id="263" r:id="rId3"/>
    <p:sldId id="264" r:id="rId4"/>
    <p:sldId id="280" r:id="rId5"/>
    <p:sldId id="281" r:id="rId6"/>
    <p:sldId id="282" r:id="rId7"/>
    <p:sldId id="283" r:id="rId8"/>
    <p:sldId id="284" r:id="rId9"/>
    <p:sldId id="292" r:id="rId10"/>
    <p:sldId id="285" r:id="rId11"/>
    <p:sldId id="286" r:id="rId12"/>
    <p:sldId id="287" r:id="rId13"/>
    <p:sldId id="288" r:id="rId14"/>
    <p:sldId id="289" r:id="rId15"/>
    <p:sldId id="291" r:id="rId16"/>
  </p:sldIdLst>
  <p:sldSz cx="9144000" cy="5143500" type="screen16x9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ddels stil 2 - aks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iddels stil 2 - aks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ddels stil 2 - aks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ddels stil 2 - aks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25" autoAdjust="0"/>
    <p:restoredTop sz="86395" autoAdjust="0"/>
  </p:normalViewPr>
  <p:slideViewPr>
    <p:cSldViewPr snapToGrid="0">
      <p:cViewPr varScale="1">
        <p:scale>
          <a:sx n="100" d="100"/>
          <a:sy n="100" d="100"/>
        </p:scale>
        <p:origin x="1426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70" d="100"/>
          <a:sy n="170" d="100"/>
        </p:scale>
        <p:origin x="65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b-NO"/>
              <a:t>Sunnaas sykehus HF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9BF15-964D-044C-8743-3B6FEC4FE7B2}" type="datetime1">
              <a:rPr lang="nb-NO" smtClean="0"/>
              <a:t>27.01.2021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C02E4-04AE-42D6-8668-1B0ECE91C6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751033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b-NO"/>
              <a:t>Sunnaas sykehus HF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2E204-0BF9-354D-B099-CC5C18CB935F}" type="datetime1">
              <a:rPr lang="nb-NO" smtClean="0"/>
              <a:t>27.01.2021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EE793-C490-48CF-A195-A8982C6FB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480843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nb-NO" dirty="0" smtClean="0">
              <a:latin typeface="Arial" pitchFamily="34" charset="0"/>
              <a:ea typeface="ヒラギノ角ゴ Pro W3"/>
            </a:endParaRPr>
          </a:p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429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9081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3560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3391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5091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2948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368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699792" y="1851671"/>
            <a:ext cx="6192688" cy="1008112"/>
          </a:xfrm>
        </p:spPr>
        <p:txBody>
          <a:bodyPr lIns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Forside</a:t>
            </a:r>
          </a:p>
        </p:txBody>
      </p:sp>
      <p:sp>
        <p:nvSpPr>
          <p:cNvPr id="6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699792" y="2859783"/>
            <a:ext cx="6192688" cy="1152128"/>
          </a:xfrm>
        </p:spPr>
        <p:txBody>
          <a:bodyPr lIns="0">
            <a:normAutofit/>
          </a:bodyPr>
          <a:lstStyle>
            <a:lvl1pPr marL="0" indent="0" algn="l"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Tittel</a:t>
            </a:r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FF4E4E45-0D8B-7945-98BC-C42D56A1AE46}" type="datetime1">
              <a:rPr lang="nb-NO" smtClean="0"/>
              <a:t>27.01.2021</a:t>
            </a:fld>
            <a:endParaRPr lang="nb-NO" dirty="0"/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Rektangel 6"/>
          <p:cNvSpPr/>
          <p:nvPr userDrawn="1"/>
        </p:nvSpPr>
        <p:spPr>
          <a:xfrm>
            <a:off x="2699792" y="471182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i="1" dirty="0" smtClean="0">
                <a:solidFill>
                  <a:srgbClr val="003283"/>
                </a:solidFill>
              </a:rPr>
              <a:t>- en del </a:t>
            </a:r>
            <a:r>
              <a:rPr lang="en-GB" sz="1200" i="1" dirty="0" err="1" smtClean="0">
                <a:solidFill>
                  <a:srgbClr val="003283"/>
                </a:solidFill>
              </a:rPr>
              <a:t>av</a:t>
            </a:r>
            <a:r>
              <a:rPr lang="en-GB" sz="1200" i="1" dirty="0" smtClean="0">
                <a:solidFill>
                  <a:srgbClr val="003283"/>
                </a:solidFill>
              </a:rPr>
              <a:t> </a:t>
            </a:r>
            <a:r>
              <a:rPr lang="en-GB" sz="1200" i="1" dirty="0" err="1" smtClean="0">
                <a:solidFill>
                  <a:srgbClr val="003283"/>
                </a:solidFill>
              </a:rPr>
              <a:t>Nasjonal</a:t>
            </a:r>
            <a:r>
              <a:rPr lang="en-GB" sz="1200" i="1" dirty="0" smtClean="0">
                <a:solidFill>
                  <a:srgbClr val="003283"/>
                </a:solidFill>
              </a:rPr>
              <a:t> </a:t>
            </a:r>
            <a:r>
              <a:rPr lang="en-GB" sz="1200" i="1" dirty="0" err="1" smtClean="0">
                <a:solidFill>
                  <a:srgbClr val="003283"/>
                </a:solidFill>
              </a:rPr>
              <a:t>kompetansetjeneste</a:t>
            </a:r>
            <a:r>
              <a:rPr lang="en-GB" sz="1200" i="1" dirty="0" smtClean="0">
                <a:solidFill>
                  <a:srgbClr val="003283"/>
                </a:solidFill>
              </a:rPr>
              <a:t> for </a:t>
            </a:r>
            <a:r>
              <a:rPr lang="en-GB" sz="1200" i="1" dirty="0" err="1" smtClean="0">
                <a:solidFill>
                  <a:srgbClr val="003283"/>
                </a:solidFill>
              </a:rPr>
              <a:t>sjeldne</a:t>
            </a:r>
            <a:r>
              <a:rPr lang="en-GB" sz="1200" i="1" dirty="0" smtClean="0">
                <a:solidFill>
                  <a:srgbClr val="003283"/>
                </a:solidFill>
              </a:rPr>
              <a:t> </a:t>
            </a:r>
            <a:r>
              <a:rPr lang="en-GB" sz="1200" i="1" dirty="0" err="1" smtClean="0">
                <a:solidFill>
                  <a:srgbClr val="003283"/>
                </a:solidFill>
              </a:rPr>
              <a:t>diagnoser</a:t>
            </a:r>
            <a:endParaRPr lang="nb-NO" sz="1200" i="1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0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grønn bakgru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51519" y="1484680"/>
            <a:ext cx="8636796" cy="3109943"/>
          </a:xfrm>
        </p:spPr>
        <p:txBody>
          <a:bodyPr/>
          <a:lstStyle>
            <a:lvl1pPr rtl="0"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10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E5ED30DF-E228-4C40-9F53-AE35675A81B9}" type="datetime1">
              <a:rPr lang="nb-NO" smtClean="0"/>
              <a:t>27.01.2021</a:t>
            </a:fld>
            <a:endParaRPr lang="nb-NO" dirty="0"/>
          </a:p>
        </p:txBody>
      </p:sp>
      <p:sp>
        <p:nvSpPr>
          <p:cNvPr id="11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2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076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grå bakgru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251520" y="1474843"/>
            <a:ext cx="8636795" cy="3149136"/>
          </a:xfrm>
        </p:spPr>
        <p:txBody>
          <a:bodyPr/>
          <a:lstStyle>
            <a:lvl1pPr rtl="0"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E770C52A-D4D5-FD4D-BC69-F2E9E6CD5195}" type="datetime1">
              <a:rPr lang="nb-NO" smtClean="0"/>
              <a:t>27.01.2021</a:t>
            </a:fld>
            <a:endParaRPr lang="nb-NO" dirty="0"/>
          </a:p>
        </p:txBody>
      </p:sp>
      <p:sp>
        <p:nvSpPr>
          <p:cNvPr id="14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5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530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b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3565F50D-E24E-A34E-8227-F22B44E83CAE}" type="datetime1">
              <a:rPr lang="nb-NO" smtClean="0"/>
              <a:t>27.01.2021</a:t>
            </a:fld>
            <a:endParaRPr lang="nb-NO" dirty="0"/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innhold 3"/>
          <p:cNvSpPr>
            <a:spLocks noGrp="1"/>
          </p:cNvSpPr>
          <p:nvPr>
            <p:ph sz="quarter" idx="10" hasCustomPrompt="1"/>
          </p:nvPr>
        </p:nvSpPr>
        <p:spPr>
          <a:xfrm>
            <a:off x="251519" y="1474843"/>
            <a:ext cx="8626847" cy="3119781"/>
          </a:xfrm>
        </p:spPr>
        <p:txBody>
          <a:bodyPr/>
          <a:lstStyle>
            <a:lvl1pPr rtl="0">
              <a:defRPr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826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bue, lin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51520" y="1474844"/>
            <a:ext cx="8640960" cy="3119780"/>
          </a:xfrm>
        </p:spPr>
        <p:txBody>
          <a:bodyPr/>
          <a:lstStyle>
            <a:lvl1pPr rtl="0"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  <a:p>
            <a:pPr rtl="0"/>
            <a:endParaRPr lang="nb-NO" sz="2000" b="0" i="0" u="none" strike="noStrike" kern="1200" baseline="0" dirty="0">
              <a:solidFill>
                <a:srgbClr val="6F7985"/>
              </a:solidFill>
              <a:latin typeface="+mn-lt"/>
            </a:endParaRPr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C255572B-F0D6-B24F-9C0B-21AFE8B64F1F}" type="datetime1">
              <a:rPr lang="nb-NO" smtClean="0"/>
              <a:t>27.01.2021</a:t>
            </a:fld>
            <a:endParaRPr lang="nb-NO" dirty="0"/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226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lin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51520" y="1484671"/>
            <a:ext cx="8645462" cy="3109953"/>
          </a:xfrm>
        </p:spPr>
        <p:txBody>
          <a:bodyPr/>
          <a:lstStyle>
            <a:lvl1pPr marL="342900" indent="-342900" rtl="0">
              <a:buFont typeface="Arial" panose="020B0604020202020204" pitchFamily="34" charset="0"/>
              <a:buChar char="•"/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8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BD516B9A-DF25-C648-B1FB-6153C6401D8D}" type="datetime1">
              <a:rPr lang="nb-NO" smtClean="0"/>
              <a:t>27.01.2021</a:t>
            </a:fld>
            <a:endParaRPr lang="nb-NO" dirty="0"/>
          </a:p>
        </p:txBody>
      </p:sp>
      <p:sp>
        <p:nvSpPr>
          <p:cNvPr id="9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427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linje - Hvi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51520" y="1484671"/>
            <a:ext cx="8645462" cy="3109953"/>
          </a:xfrm>
        </p:spPr>
        <p:txBody>
          <a:bodyPr/>
          <a:lstStyle>
            <a:lvl1pPr marL="342900" indent="-342900" rtl="0">
              <a:buFont typeface="Arial" panose="020B0604020202020204" pitchFamily="34" charset="0"/>
              <a:buChar char="•"/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8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BD516B9A-DF25-C648-B1FB-6153C6401D8D}" type="datetime1">
              <a:rPr lang="nb-NO" smtClean="0"/>
              <a:t>27.01.2021</a:t>
            </a:fld>
            <a:endParaRPr lang="nb-NO" dirty="0"/>
          </a:p>
        </p:txBody>
      </p:sp>
      <p:sp>
        <p:nvSpPr>
          <p:cNvPr id="9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prikkebakgru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51520" y="1484681"/>
            <a:ext cx="8645462" cy="3109944"/>
          </a:xfrm>
        </p:spPr>
        <p:txBody>
          <a:bodyPr/>
          <a:lstStyle>
            <a:lvl1pPr marL="342900" indent="-342900" rtl="0">
              <a:buFont typeface="Arial" panose="020B0604020202020204" pitchFamily="34" charset="0"/>
              <a:buChar char="•"/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8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F55A70F0-CEE5-C244-A6B7-F1159D385FA0}" type="datetime1">
              <a:rPr lang="nb-NO" smtClean="0"/>
              <a:t>27.01.2021</a:t>
            </a:fld>
            <a:endParaRPr lang="nb-NO" dirty="0"/>
          </a:p>
        </p:txBody>
      </p:sp>
      <p:sp>
        <p:nvSpPr>
          <p:cNvPr id="9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219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699792" y="1851671"/>
            <a:ext cx="6192688" cy="1008112"/>
          </a:xfrm>
        </p:spPr>
        <p:txBody>
          <a:bodyPr lIns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Forside</a:t>
            </a:r>
          </a:p>
        </p:txBody>
      </p:sp>
      <p:sp>
        <p:nvSpPr>
          <p:cNvPr id="6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699792" y="2859783"/>
            <a:ext cx="6192688" cy="1152128"/>
          </a:xfrm>
        </p:spPr>
        <p:txBody>
          <a:bodyPr lIns="0">
            <a:normAutofit/>
          </a:bodyPr>
          <a:lstStyle>
            <a:lvl1pPr marL="0" indent="0" algn="l"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Tittel</a:t>
            </a:r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FF6ED3CE-0CA7-D942-857C-5A19DF3B8925}" type="datetime1">
              <a:rPr lang="nb-NO" smtClean="0"/>
              <a:t>27.01.2021</a:t>
            </a:fld>
            <a:endParaRPr lang="nb-NO" dirty="0"/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419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S-bakgru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51520" y="1474839"/>
            <a:ext cx="8636795" cy="3119785"/>
          </a:xfrm>
        </p:spPr>
        <p:txBody>
          <a:bodyPr/>
          <a:lstStyle>
            <a:lvl1pPr rtl="0"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8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F66A1E1D-0F1F-9F4F-93C1-4D66907DDED6}" type="datetime1">
              <a:rPr lang="nb-NO" smtClean="0"/>
              <a:t>27.01.2021</a:t>
            </a:fld>
            <a:endParaRPr lang="nb-NO" dirty="0"/>
          </a:p>
        </p:txBody>
      </p:sp>
      <p:sp>
        <p:nvSpPr>
          <p:cNvPr id="9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3800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2490788" y="2038217"/>
            <a:ext cx="5681613" cy="792088"/>
          </a:xfrm>
        </p:spPr>
        <p:txBody>
          <a:bodyPr lIns="0">
            <a:normAutofit/>
          </a:bodyPr>
          <a:lstStyle>
            <a:lvl1pPr>
              <a:defRPr sz="3600" b="1">
                <a:solidFill>
                  <a:srgbClr val="003283"/>
                </a:solidFill>
              </a:defRPr>
            </a:lvl1pPr>
          </a:lstStyle>
          <a:p>
            <a:r>
              <a:rPr lang="nb-NO" dirty="0"/>
              <a:t>Forside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490788" y="2830304"/>
            <a:ext cx="5681613" cy="648073"/>
          </a:xfrm>
        </p:spPr>
        <p:txBody>
          <a:bodyPr lIns="0">
            <a:normAutofit/>
          </a:bodyPr>
          <a:lstStyle>
            <a:lvl1pPr marL="0" indent="0" algn="l">
              <a:buNone/>
              <a:defRPr sz="2800" b="1">
                <a:solidFill>
                  <a:srgbClr val="00328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Tittel</a:t>
            </a:r>
          </a:p>
        </p:txBody>
      </p:sp>
      <p:sp>
        <p:nvSpPr>
          <p:cNvPr id="10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1DC34291-A6B9-0342-B083-FDDE93D499F5}" type="datetime1">
              <a:rPr lang="nb-NO" smtClean="0"/>
              <a:t>27.01.2021</a:t>
            </a:fld>
            <a:endParaRPr lang="nb-NO" dirty="0"/>
          </a:p>
        </p:txBody>
      </p:sp>
      <p:sp>
        <p:nvSpPr>
          <p:cNvPr id="12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472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51520" y="1465006"/>
            <a:ext cx="8640960" cy="3129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57B9262F-47BA-5C4B-A100-764F7B60BA89}" type="datetime1">
              <a:rPr lang="nb-NO" smtClean="0"/>
              <a:t>27.01.2021</a:t>
            </a:fld>
            <a:endParaRPr lang="nb-NO" dirty="0"/>
          </a:p>
        </p:txBody>
      </p:sp>
      <p:sp>
        <p:nvSpPr>
          <p:cNvPr id="14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  <p:sp>
        <p:nvSpPr>
          <p:cNvPr id="15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94" y="104519"/>
            <a:ext cx="2000746" cy="40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1" r:id="rId3"/>
    <p:sldLayoutId id="2147483665" r:id="rId4"/>
    <p:sldLayoutId id="2147483669" r:id="rId5"/>
    <p:sldLayoutId id="2147483667" r:id="rId6"/>
    <p:sldLayoutId id="2147483660" r:id="rId7"/>
    <p:sldLayoutId id="2147483664" r:id="rId8"/>
    <p:sldLayoutId id="2147483663" r:id="rId9"/>
    <p:sldLayoutId id="2147483662" r:id="rId10"/>
    <p:sldLayoutId id="214748364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7498" y="795122"/>
            <a:ext cx="6192688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>
                <a:latin typeface="Constantia" pitchFamily="18" charset="0"/>
              </a:rPr>
              <a:t>Assistanse/hjelp – funksjon og roller</a:t>
            </a:r>
            <a:r>
              <a:rPr lang="nb-NO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/>
            </a:r>
            <a:br>
              <a:rPr lang="nb-NO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</a:b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646452" y="3693941"/>
            <a:ext cx="6192688" cy="881849"/>
          </a:xfrm>
        </p:spPr>
        <p:txBody>
          <a:bodyPr>
            <a:normAutofit/>
          </a:bodyPr>
          <a:lstStyle/>
          <a:p>
            <a:r>
              <a:rPr lang="nb-NO" sz="2000" b="0" dirty="0" smtClean="0"/>
              <a:t>Ellen Berg, spesialpedagog/idrettspedagog, </a:t>
            </a:r>
            <a:r>
              <a:rPr lang="nb-NO" sz="2000" b="0" dirty="0" err="1" smtClean="0"/>
              <a:t>PhD</a:t>
            </a:r>
            <a:endParaRPr lang="nb-NO" sz="2000" b="0" dirty="0" smtClean="0"/>
          </a:p>
          <a:p>
            <a:r>
              <a:rPr lang="nb-NO" sz="1600" b="0" i="1" dirty="0" smtClean="0"/>
              <a:t>Forberedelse til skolestart – digitalt kurs – uke 6 - 2021</a:t>
            </a:r>
            <a:endParaRPr lang="nb-NO" sz="1600" b="0" i="1" dirty="0"/>
          </a:p>
        </p:txBody>
      </p:sp>
      <p:pic>
        <p:nvPicPr>
          <p:cNvPr id="4" name="Bild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1593444"/>
            <a:ext cx="1962468" cy="163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thumb9.shutterstock.com/display_pic_with_logo/2286032/399885232/stock-vector-group-of-happy-children-with-books-and-tablets-caring-for-the-disabled-child-concept-learning-and-3998852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20" y="1299178"/>
            <a:ext cx="2423160" cy="22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5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10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358199" y="1223383"/>
            <a:ext cx="8626847" cy="311978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Lite utbredt</a:t>
            </a:r>
          </a:p>
          <a:p>
            <a:pPr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Delte samme interesser, aktiviteter og smak</a:t>
            </a:r>
          </a:p>
          <a:p>
            <a:pPr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Deltagende i aktiviteter</a:t>
            </a:r>
          </a:p>
          <a:p>
            <a:pPr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Assistenten anså også eleven/barnet som en venn</a:t>
            </a:r>
          </a:p>
          <a:p>
            <a:pPr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Ikke uproblematisk: både til hjelp og hinder i relasjon til medelevene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nb-NO" altLang="nb-NO" dirty="0">
                <a:latin typeface="Constantia" pitchFamily="18" charset="0"/>
              </a:rPr>
              <a:t>Hjelp: tilgang til aktiviteter og igangsetter av morsomme aktiviteter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nb-NO" altLang="nb-NO" dirty="0">
                <a:latin typeface="Constantia" pitchFamily="18" charset="0"/>
              </a:rPr>
              <a:t>Hinder: fokus på assistenten av venner fremfor vedkommende selv</a:t>
            </a:r>
            <a:endParaRPr lang="en-US" altLang="nb-NO" dirty="0">
              <a:latin typeface="Constantia" pitchFamily="18" charset="0"/>
            </a:endParaRP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243900" y="462116"/>
            <a:ext cx="8640960" cy="613948"/>
          </a:xfrm>
        </p:spPr>
        <p:txBody>
          <a:bodyPr/>
          <a:lstStyle/>
          <a:p>
            <a:r>
              <a:rPr lang="nb-NO" b="1" dirty="0">
                <a:latin typeface="Constantia" pitchFamily="18" charset="0"/>
              </a:rPr>
              <a:t>Kategori 4: The Assistant as a </a:t>
            </a:r>
            <a:r>
              <a:rPr lang="nb-NO" b="1" dirty="0" err="1">
                <a:latin typeface="Constantia" pitchFamily="18" charset="0"/>
              </a:rPr>
              <a:t>Friend</a:t>
            </a:r>
            <a:endParaRPr lang="nb-NO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1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11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243899" y="1147183"/>
            <a:ext cx="8626847" cy="3668657"/>
          </a:xfrm>
        </p:spPr>
        <p:txBody>
          <a:bodyPr/>
          <a:lstStyle/>
          <a:p>
            <a:r>
              <a:rPr lang="nb-NO" altLang="nb-NO" dirty="0">
                <a:latin typeface="Constantia" pitchFamily="18" charset="0"/>
              </a:rPr>
              <a:t>Yngre enn 25 år</a:t>
            </a:r>
          </a:p>
          <a:p>
            <a:r>
              <a:rPr lang="nb-NO" altLang="nb-NO" dirty="0">
                <a:latin typeface="Constantia" pitchFamily="18" charset="0"/>
              </a:rPr>
              <a:t>Lettere å være med på aktiviteter/utføre aktiviteter sammen med en ung assistent</a:t>
            </a:r>
          </a:p>
          <a:p>
            <a:endParaRPr lang="nb-NO" altLang="nb-NO" dirty="0">
              <a:latin typeface="Constantia" pitchFamily="18" charset="0"/>
            </a:endParaRPr>
          </a:p>
          <a:p>
            <a:r>
              <a:rPr lang="nb-NO" altLang="nb-NO" dirty="0">
                <a:latin typeface="Constantia" pitchFamily="18" charset="0"/>
              </a:rPr>
              <a:t>En yngre vil i mindre grad bestemme over barnet/den unge</a:t>
            </a:r>
          </a:p>
          <a:p>
            <a:endParaRPr lang="nb-NO" altLang="nb-NO" dirty="0">
              <a:latin typeface="Constantia" pitchFamily="18" charset="0"/>
            </a:endParaRPr>
          </a:p>
          <a:p>
            <a:r>
              <a:rPr lang="nb-NO" altLang="nb-NO" dirty="0">
                <a:latin typeface="Constantia" pitchFamily="18" charset="0"/>
              </a:rPr>
              <a:t>Samme kjønn</a:t>
            </a:r>
          </a:p>
          <a:p>
            <a:r>
              <a:rPr lang="nb-NO" altLang="nb-NO" dirty="0">
                <a:latin typeface="Constantia" pitchFamily="18" charset="0"/>
              </a:rPr>
              <a:t>Snill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98180" y="439256"/>
            <a:ext cx="8640960" cy="613948"/>
          </a:xfrm>
        </p:spPr>
        <p:txBody>
          <a:bodyPr/>
          <a:lstStyle/>
          <a:p>
            <a:r>
              <a:rPr lang="nb-NO" b="1" dirty="0">
                <a:latin typeface="Constantia" pitchFamily="18" charset="0"/>
              </a:rPr>
              <a:t>Kategori 5: My Ideal Assistant</a:t>
            </a:r>
            <a:endParaRPr lang="nb-NO" dirty="0"/>
          </a:p>
        </p:txBody>
      </p:sp>
      <p:pic>
        <p:nvPicPr>
          <p:cNvPr id="5" name="Picture 2" descr="Bilderesultat for CLIPART TEACHER ASSIST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0" y="2989134"/>
            <a:ext cx="2882900" cy="203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12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236279" y="1147183"/>
            <a:ext cx="8626847" cy="311978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Viktig å velge assistent utfra egne kriterier, blant annet tillit og trygghet</a:t>
            </a:r>
          </a:p>
          <a:p>
            <a:pPr>
              <a:lnSpc>
                <a:spcPct val="90000"/>
              </a:lnSpc>
            </a:pPr>
            <a:endParaRPr lang="nb-NO" altLang="nb-NO" dirty="0">
              <a:latin typeface="Constantia" pitchFamily="18" charset="0"/>
            </a:endParaRPr>
          </a:p>
          <a:p>
            <a:pPr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Assistenten bør være tilstede kun ved behov</a:t>
            </a:r>
          </a:p>
          <a:p>
            <a:pPr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Ønske om assistent som likeverdig venn</a:t>
            </a:r>
          </a:p>
          <a:p>
            <a:pPr>
              <a:lnSpc>
                <a:spcPct val="90000"/>
              </a:lnSpc>
            </a:pPr>
            <a:endParaRPr lang="nb-NO" altLang="nb-NO" dirty="0">
              <a:latin typeface="Constantia" pitchFamily="18" charset="0"/>
            </a:endParaRPr>
          </a:p>
          <a:p>
            <a:pPr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Assistenten som ”</a:t>
            </a:r>
            <a:r>
              <a:rPr lang="nb-NO" altLang="nb-NO" dirty="0" err="1">
                <a:latin typeface="Constantia" pitchFamily="18" charset="0"/>
              </a:rPr>
              <a:t>admission</a:t>
            </a:r>
            <a:r>
              <a:rPr lang="nb-NO" altLang="nb-NO" dirty="0">
                <a:latin typeface="Constantia" pitchFamily="18" charset="0"/>
              </a:rPr>
              <a:t> </a:t>
            </a:r>
            <a:r>
              <a:rPr lang="nb-NO" altLang="nb-NO" dirty="0" err="1">
                <a:latin typeface="Constantia" pitchFamily="18" charset="0"/>
              </a:rPr>
              <a:t>ticket</a:t>
            </a:r>
            <a:r>
              <a:rPr lang="nb-NO" altLang="nb-NO" dirty="0">
                <a:latin typeface="Constantia" pitchFamily="18" charset="0"/>
              </a:rPr>
              <a:t>”</a:t>
            </a:r>
          </a:p>
          <a:p>
            <a:pPr>
              <a:lnSpc>
                <a:spcPct val="90000"/>
              </a:lnSpc>
            </a:pPr>
            <a:endParaRPr lang="nb-NO" altLang="nb-NO" dirty="0">
              <a:latin typeface="Constantia" pitchFamily="18" charset="0"/>
            </a:endParaRPr>
          </a:p>
          <a:p>
            <a:pPr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Assistenten har en funksjon : vedr det å spørre</a:t>
            </a:r>
          </a:p>
          <a:p>
            <a:pPr>
              <a:lnSpc>
                <a:spcPct val="90000"/>
              </a:lnSpc>
            </a:pPr>
            <a:endParaRPr lang="nb-NO" altLang="nb-NO" dirty="0">
              <a:latin typeface="Constantia" pitchFamily="18" charset="0"/>
            </a:endParaRPr>
          </a:p>
          <a:p>
            <a:pPr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Noen få assistenter erstatter venner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342960" y="340196"/>
            <a:ext cx="8640960" cy="613948"/>
          </a:xfrm>
        </p:spPr>
        <p:txBody>
          <a:bodyPr/>
          <a:lstStyle/>
          <a:p>
            <a:r>
              <a:rPr lang="nb-NO" altLang="nb-NO" dirty="0"/>
              <a:t>forts</a:t>
            </a:r>
            <a:endParaRPr lang="nb-NO" dirty="0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7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13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434399" y="1242061"/>
            <a:ext cx="8626847" cy="3497344"/>
          </a:xfrm>
        </p:spPr>
        <p:txBody>
          <a:bodyPr/>
          <a:lstStyle/>
          <a:p>
            <a:pPr marL="0" indent="0">
              <a:lnSpc>
                <a:spcPct val="79000"/>
              </a:lnSpc>
            </a:pPr>
            <a:r>
              <a:rPr lang="nb-NO" altLang="nb-NO" dirty="0">
                <a:latin typeface="Constantia" pitchFamily="18" charset="0"/>
              </a:rPr>
              <a:t>Relasjonen mellom barnet/den unge og assistenten var kompleks og ambivalent</a:t>
            </a:r>
          </a:p>
          <a:p>
            <a:pPr marL="0" indent="0">
              <a:lnSpc>
                <a:spcPct val="79000"/>
              </a:lnSpc>
            </a:pPr>
            <a:endParaRPr lang="nb-NO" altLang="nb-NO" dirty="0">
              <a:latin typeface="Constantia" pitchFamily="18" charset="0"/>
            </a:endParaRPr>
          </a:p>
          <a:p>
            <a:pPr marL="0" indent="0">
              <a:lnSpc>
                <a:spcPct val="79000"/>
              </a:lnSpc>
            </a:pPr>
            <a:r>
              <a:rPr lang="nb-NO" altLang="nb-NO" dirty="0">
                <a:latin typeface="Constantia" pitchFamily="18" charset="0"/>
              </a:rPr>
              <a:t>Å skape et godt forhold til assistenten er vanskelig og tar tid (spesielt utfordrende vedr behov for hjelp til intime ting)</a:t>
            </a:r>
          </a:p>
          <a:p>
            <a:pPr marL="0" indent="0">
              <a:lnSpc>
                <a:spcPct val="79000"/>
              </a:lnSpc>
            </a:pPr>
            <a:endParaRPr lang="nb-NO" altLang="nb-NO" dirty="0">
              <a:latin typeface="Constantia" pitchFamily="18" charset="0"/>
            </a:endParaRPr>
          </a:p>
          <a:p>
            <a:pPr marL="0" indent="0">
              <a:lnSpc>
                <a:spcPct val="79000"/>
              </a:lnSpc>
            </a:pPr>
            <a:r>
              <a:rPr lang="nb-NO" altLang="nb-NO" dirty="0">
                <a:latin typeface="Constantia" pitchFamily="18" charset="0"/>
              </a:rPr>
              <a:t>Relasjonen mellom barnet/den unge ble ikke ansett for å være likeverdig – definert som asymmetrisk relasjon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243900" y="363056"/>
            <a:ext cx="8640960" cy="613948"/>
          </a:xfrm>
        </p:spPr>
        <p:txBody>
          <a:bodyPr/>
          <a:lstStyle/>
          <a:p>
            <a:pPr algn="ctr"/>
            <a:r>
              <a:rPr lang="en-US" b="1" dirty="0" err="1">
                <a:latin typeface="Constantia" pitchFamily="18" charset="0"/>
              </a:rPr>
              <a:t>Utfordringer</a:t>
            </a:r>
            <a:r>
              <a:rPr lang="en-US" b="1" dirty="0">
                <a:latin typeface="Constantia" pitchFamily="18" charset="0"/>
              </a:rPr>
              <a:t> - </a:t>
            </a:r>
            <a:r>
              <a:rPr lang="en-US" b="1" dirty="0" err="1">
                <a:latin typeface="Constantia" pitchFamily="18" charset="0"/>
              </a:rPr>
              <a:t>Resultater</a:t>
            </a:r>
            <a:endParaRPr lang="nb-NO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7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14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251519" y="1051561"/>
            <a:ext cx="8626847" cy="354306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Kontinuitet viktig – for å ivareta trygghet og sikkerhet</a:t>
            </a:r>
          </a:p>
          <a:p>
            <a:pPr marL="0" indent="0">
              <a:lnSpc>
                <a:spcPct val="90000"/>
              </a:lnSpc>
            </a:pPr>
            <a:endParaRPr lang="nb-NO" altLang="nb-NO" dirty="0">
              <a:latin typeface="Constantia" pitchFamily="18" charset="0"/>
            </a:endParaRPr>
          </a:p>
          <a:p>
            <a:pPr marL="0" indent="0"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Manglende medvirkning fra barnet/den unge er en hindring for utvikling av selvstendighet/uavhengighet og autonomi</a:t>
            </a:r>
          </a:p>
          <a:p>
            <a:pPr marL="0" indent="0">
              <a:lnSpc>
                <a:spcPct val="90000"/>
              </a:lnSpc>
            </a:pPr>
            <a:endParaRPr lang="nb-NO" altLang="nb-NO" dirty="0">
              <a:latin typeface="Constantia" pitchFamily="18" charset="0"/>
            </a:endParaRPr>
          </a:p>
          <a:p>
            <a:pPr marL="0" indent="0"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Det å ikke bli spurt hva som er viktig fra barnet/den unges ståsted – å miste kontroll over eget liv</a:t>
            </a:r>
          </a:p>
          <a:p>
            <a:pPr marL="0" indent="0">
              <a:lnSpc>
                <a:spcPct val="90000"/>
              </a:lnSpc>
            </a:pPr>
            <a:endParaRPr lang="nb-NO" altLang="nb-NO" dirty="0">
              <a:latin typeface="Constantia" pitchFamily="18" charset="0"/>
            </a:endParaRPr>
          </a:p>
          <a:p>
            <a:pPr marL="0" indent="0"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Overbeskyttelse – avhengig av </a:t>
            </a:r>
            <a:r>
              <a:rPr lang="nb-NO" altLang="nb-NO" dirty="0" smtClean="0">
                <a:latin typeface="Constantia" pitchFamily="18" charset="0"/>
              </a:rPr>
              <a:t>voksne</a:t>
            </a:r>
          </a:p>
          <a:p>
            <a:pPr marL="0" indent="0">
              <a:lnSpc>
                <a:spcPct val="90000"/>
              </a:lnSpc>
              <a:buNone/>
            </a:pPr>
            <a:endParaRPr lang="nb-NO" altLang="nb-NO" dirty="0">
              <a:latin typeface="Constantia" pitchFamily="18" charset="0"/>
            </a:endParaRPr>
          </a:p>
          <a:p>
            <a:pPr marL="0" indent="0">
              <a:lnSpc>
                <a:spcPct val="90000"/>
              </a:lnSpc>
            </a:pPr>
            <a:r>
              <a:rPr lang="nb-NO" altLang="nb-NO" dirty="0">
                <a:latin typeface="Constantia" pitchFamily="18" charset="0"/>
              </a:rPr>
              <a:t>”Dobbelt sett foreldre”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82940" y="347816"/>
            <a:ext cx="8640960" cy="613948"/>
          </a:xfrm>
        </p:spPr>
        <p:txBody>
          <a:bodyPr>
            <a:normAutofit/>
          </a:bodyPr>
          <a:lstStyle/>
          <a:p>
            <a:r>
              <a:rPr lang="nb-NO" sz="2400" b="1" dirty="0">
                <a:latin typeface="Constantia" pitchFamily="18" charset="0"/>
              </a:rPr>
              <a:t>Forts. utfordringer</a:t>
            </a:r>
            <a:endParaRPr lang="nb-NO" sz="2400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15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defRPr/>
            </a:pPr>
            <a:r>
              <a:rPr lang="nb-NO" dirty="0">
                <a:latin typeface="Constantia" pitchFamily="18" charset="0"/>
              </a:rPr>
              <a:t>I hvilken grad har barnet/den unge behov for ulike former for assistanse/hjelp i hverdagen?</a:t>
            </a:r>
          </a:p>
          <a:p>
            <a:pPr marL="0" indent="0">
              <a:defRPr/>
            </a:pPr>
            <a:endParaRPr lang="nb-NO" dirty="0">
              <a:latin typeface="Constantia" pitchFamily="18" charset="0"/>
            </a:endParaRPr>
          </a:p>
          <a:p>
            <a:pPr marL="0" indent="0">
              <a:defRPr/>
            </a:pPr>
            <a:r>
              <a:rPr lang="nb-NO" dirty="0">
                <a:latin typeface="Constantia" pitchFamily="18" charset="0"/>
              </a:rPr>
              <a:t>I hvilken grad er assistentens eller hjelperens funksjon og rolle diskutert?</a:t>
            </a:r>
          </a:p>
          <a:p>
            <a:pPr marL="0" indent="0">
              <a:defRPr/>
            </a:pPr>
            <a:endParaRPr lang="nb-NO" dirty="0">
              <a:latin typeface="Constantia" pitchFamily="18" charset="0"/>
            </a:endParaRPr>
          </a:p>
          <a:p>
            <a:pPr marL="0" indent="0">
              <a:defRPr/>
            </a:pPr>
            <a:r>
              <a:rPr lang="nb-NO" dirty="0">
                <a:latin typeface="Constantia" pitchFamily="18" charset="0"/>
              </a:rPr>
              <a:t>I hvilken grad har barnet/den unge selv (</a:t>
            </a:r>
            <a:r>
              <a:rPr lang="nb-NO" dirty="0" smtClean="0">
                <a:latin typeface="Constantia" pitchFamily="18" charset="0"/>
              </a:rPr>
              <a:t>evt. </a:t>
            </a:r>
            <a:r>
              <a:rPr lang="nb-NO" dirty="0">
                <a:latin typeface="Constantia" pitchFamily="18" charset="0"/>
              </a:rPr>
              <a:t>foreldre) fått medvirke i beslutninger om grad av assistanse/hjelp i ulike situasjoner?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49640" y="500216"/>
            <a:ext cx="8640960" cy="613948"/>
          </a:xfrm>
        </p:spPr>
        <p:txBody>
          <a:bodyPr>
            <a:normAutofit fontScale="90000"/>
          </a:bodyPr>
          <a:lstStyle/>
          <a:p>
            <a:r>
              <a:rPr lang="nb-NO" altLang="nb-NO" b="1" dirty="0">
                <a:latin typeface="Constantia" pitchFamily="18" charset="0"/>
              </a:rPr>
              <a:t>Behov for hjelp/assistanse </a:t>
            </a:r>
            <a:br>
              <a:rPr lang="nb-NO" altLang="nb-NO" b="1" dirty="0">
                <a:latin typeface="Constantia" pitchFamily="18" charset="0"/>
              </a:rPr>
            </a:br>
            <a:r>
              <a:rPr lang="nb-NO" altLang="nb-NO" b="1" dirty="0">
                <a:latin typeface="Constantia" pitchFamily="18" charset="0"/>
              </a:rPr>
              <a:t>– vurdere funksjon og rolle</a:t>
            </a:r>
            <a:endParaRPr lang="nb-NO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251519" y="1226820"/>
            <a:ext cx="8626847" cy="3916680"/>
          </a:xfrm>
        </p:spPr>
        <p:txBody>
          <a:bodyPr>
            <a:normAutofit/>
          </a:bodyPr>
          <a:lstStyle/>
          <a:p>
            <a:r>
              <a:rPr lang="nb-NO" dirty="0" smtClean="0"/>
              <a:t>Formålet med assistanse er å støtte opp under inkluderende opplæring, men det er uvisst i hvilken grad assistanse som tiltak oppfyller intensjonen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Kan bidra til uselvstendighet, ekskludering og influere på sosiale relasjoner til medelever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Lite retningslinjer for arbeidet og uklare roller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282000" y="271616"/>
            <a:ext cx="8640960" cy="613948"/>
          </a:xfrm>
        </p:spPr>
        <p:txBody>
          <a:bodyPr/>
          <a:lstStyle/>
          <a:p>
            <a:r>
              <a:rPr lang="nb-NO" b="1" dirty="0" smtClean="0"/>
              <a:t>Funn fra nyere forskning om assistanse: </a:t>
            </a:r>
            <a:endParaRPr lang="nb-NO" b="1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3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251519" y="480060"/>
            <a:ext cx="8626847" cy="4251959"/>
          </a:xfrm>
        </p:spPr>
        <p:txBody>
          <a:bodyPr>
            <a:noAutofit/>
          </a:bodyPr>
          <a:lstStyle/>
          <a:p>
            <a:r>
              <a:rPr lang="nb-NO" b="1" dirty="0"/>
              <a:t>Behov for: </a:t>
            </a:r>
          </a:p>
          <a:p>
            <a:pPr marL="0" indent="0">
              <a:buNone/>
            </a:pPr>
            <a:r>
              <a:rPr lang="nb-NO" dirty="0" smtClean="0"/>
              <a:t>- bedre </a:t>
            </a:r>
            <a:r>
              <a:rPr lang="nb-NO" dirty="0"/>
              <a:t>samarbeid (mellom ulike parter, lærer-assistent, men også elever), 	</a:t>
            </a:r>
            <a:r>
              <a:rPr lang="nb-NO" dirty="0" smtClean="0"/>
              <a:t>--- kommunikasjon</a:t>
            </a:r>
            <a:endParaRPr lang="nb-NO" dirty="0"/>
          </a:p>
          <a:p>
            <a:pPr marL="0" indent="0">
              <a:buNone/>
            </a:pPr>
            <a:r>
              <a:rPr lang="nb-NO" dirty="0" smtClean="0"/>
              <a:t>- opplæring </a:t>
            </a:r>
            <a:r>
              <a:rPr lang="nb-NO" dirty="0"/>
              <a:t>(profesjonalitet</a:t>
            </a:r>
            <a:r>
              <a:rPr lang="nb-NO" dirty="0" smtClean="0"/>
              <a:t>)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b="1" dirty="0" smtClean="0"/>
              <a:t>Assistentens rolle: </a:t>
            </a:r>
          </a:p>
          <a:p>
            <a:pPr marL="0" indent="0">
              <a:buNone/>
            </a:pPr>
            <a:r>
              <a:rPr lang="nb-NO" dirty="0" smtClean="0"/>
              <a:t>- Pedagogisk </a:t>
            </a:r>
          </a:p>
          <a:p>
            <a:pPr marL="0" indent="0">
              <a:buNone/>
            </a:pPr>
            <a:r>
              <a:rPr lang="nb-NO" dirty="0" smtClean="0"/>
              <a:t>- Støttefunksjon – praktisk og </a:t>
            </a:r>
            <a:r>
              <a:rPr lang="nb-NO" dirty="0" err="1" smtClean="0"/>
              <a:t>læringsmessig</a:t>
            </a:r>
            <a:r>
              <a:rPr lang="nb-NO" dirty="0" smtClean="0"/>
              <a:t>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b="1" dirty="0" smtClean="0"/>
              <a:t>Bruk og oppfølging av assistansebehov </a:t>
            </a:r>
            <a:r>
              <a:rPr lang="nb-NO" dirty="0" smtClean="0"/>
              <a:t>influeres av at skole (akademiske) og hjem (sosialt og praktisk-estetiske) har ulike prioriteringer </a:t>
            </a:r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213420" y="58256"/>
            <a:ext cx="8640960" cy="613948"/>
          </a:xfrm>
        </p:spPr>
        <p:txBody>
          <a:bodyPr>
            <a:normAutofit/>
          </a:bodyPr>
          <a:lstStyle/>
          <a:p>
            <a:r>
              <a:rPr lang="nb-NO" sz="1600" dirty="0" smtClean="0"/>
              <a:t>forts</a:t>
            </a:r>
            <a:endParaRPr lang="nb-NO" sz="1600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1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4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517153" y="1109083"/>
            <a:ext cx="8626847" cy="3119781"/>
          </a:xfrm>
        </p:spPr>
        <p:txBody>
          <a:bodyPr>
            <a:noAutofit/>
          </a:bodyPr>
          <a:lstStyle/>
          <a:p>
            <a:pPr marL="0" indent="0">
              <a:lnSpc>
                <a:spcPct val="79000"/>
              </a:lnSpc>
              <a:buNone/>
            </a:pPr>
            <a:r>
              <a:rPr lang="nb-NO" altLang="nb-NO" sz="1800" dirty="0">
                <a:latin typeface="Constantia" pitchFamily="18" charset="0"/>
              </a:rPr>
              <a:t>Selvstendighet er viktig – men greie alt selv for enhver pris ?</a:t>
            </a:r>
          </a:p>
          <a:p>
            <a:pPr marL="0" indent="0">
              <a:lnSpc>
                <a:spcPct val="79000"/>
              </a:lnSpc>
              <a:buNone/>
            </a:pPr>
            <a:r>
              <a:rPr lang="nb-NO" altLang="nb-NO" sz="1800" dirty="0">
                <a:latin typeface="Constantia" pitchFamily="18" charset="0"/>
              </a:rPr>
              <a:t>Gjøre noen  valg:                                                                 </a:t>
            </a:r>
          </a:p>
          <a:p>
            <a:pPr marL="0" indent="0">
              <a:lnSpc>
                <a:spcPct val="79000"/>
              </a:lnSpc>
              <a:buNone/>
            </a:pPr>
            <a:r>
              <a:rPr lang="nb-NO" altLang="nb-NO" sz="1800" dirty="0">
                <a:latin typeface="Constantia" pitchFamily="18" charset="0"/>
              </a:rPr>
              <a:t>   - Hva er viktigst for meg å greie selv? </a:t>
            </a:r>
          </a:p>
          <a:p>
            <a:pPr marL="0" indent="0">
              <a:lnSpc>
                <a:spcPct val="79000"/>
              </a:lnSpc>
              <a:buNone/>
            </a:pPr>
            <a:r>
              <a:rPr lang="nb-NO" altLang="nb-NO" sz="1800" dirty="0">
                <a:latin typeface="Constantia" pitchFamily="18" charset="0"/>
              </a:rPr>
              <a:t>   - Variasjon fra dag til dag  </a:t>
            </a:r>
          </a:p>
          <a:p>
            <a:pPr marL="0" indent="0">
              <a:lnSpc>
                <a:spcPct val="79000"/>
              </a:lnSpc>
              <a:buNone/>
            </a:pPr>
            <a:r>
              <a:rPr lang="nb-NO" altLang="nb-NO" sz="1800" dirty="0" smtClean="0">
                <a:latin typeface="Constantia" pitchFamily="18" charset="0"/>
              </a:rPr>
              <a:t>   - </a:t>
            </a:r>
            <a:r>
              <a:rPr lang="nb-NO" altLang="nb-NO" sz="1800" dirty="0">
                <a:latin typeface="Constantia" pitchFamily="18" charset="0"/>
              </a:rPr>
              <a:t>Endringer med alder</a:t>
            </a:r>
          </a:p>
          <a:p>
            <a:pPr marL="0" indent="0">
              <a:lnSpc>
                <a:spcPct val="79000"/>
              </a:lnSpc>
            </a:pPr>
            <a:endParaRPr lang="nb-NO" altLang="nb-NO" sz="1800" dirty="0">
              <a:latin typeface="Constantia" pitchFamily="18" charset="0"/>
            </a:endParaRPr>
          </a:p>
          <a:p>
            <a:pPr marL="0" indent="0">
              <a:lnSpc>
                <a:spcPct val="79000"/>
              </a:lnSpc>
            </a:pPr>
            <a:endParaRPr lang="nb-NO" altLang="nb-NO" sz="1800" dirty="0">
              <a:latin typeface="Constantia" pitchFamily="18" charset="0"/>
            </a:endParaRPr>
          </a:p>
          <a:p>
            <a:pPr marL="0" indent="0">
              <a:lnSpc>
                <a:spcPct val="79000"/>
              </a:lnSpc>
              <a:buNone/>
            </a:pPr>
            <a:r>
              <a:rPr lang="nb-NO" altLang="nb-NO" sz="1800" dirty="0">
                <a:latin typeface="Constantia" pitchFamily="18" charset="0"/>
              </a:rPr>
              <a:t>Selvstendig uten å være selvhjulpen?</a:t>
            </a:r>
          </a:p>
          <a:p>
            <a:pPr marL="0" indent="0">
              <a:lnSpc>
                <a:spcPct val="79000"/>
              </a:lnSpc>
              <a:buNone/>
            </a:pPr>
            <a:r>
              <a:rPr lang="nb-NO" altLang="nb-NO" sz="1800" dirty="0">
                <a:latin typeface="Constantia" pitchFamily="18" charset="0"/>
              </a:rPr>
              <a:t>	- Trene på å be om hjelp og å ta imot hjelp</a:t>
            </a:r>
          </a:p>
          <a:p>
            <a:pPr marL="0" indent="0">
              <a:lnSpc>
                <a:spcPct val="79000"/>
              </a:lnSpc>
              <a:buNone/>
            </a:pPr>
            <a:r>
              <a:rPr lang="nb-NO" altLang="nb-NO" sz="1800" dirty="0">
                <a:latin typeface="Constantia" pitchFamily="18" charset="0"/>
              </a:rPr>
              <a:t>	- Bli vant til å instruere selv er en del av det å bli selvstendig</a:t>
            </a:r>
          </a:p>
          <a:p>
            <a:pPr marL="0" indent="0">
              <a:lnSpc>
                <a:spcPct val="79000"/>
              </a:lnSpc>
              <a:buNone/>
            </a:pPr>
            <a:r>
              <a:rPr lang="nb-NO" altLang="nb-NO" sz="1800" dirty="0">
                <a:latin typeface="Constantia" pitchFamily="18" charset="0"/>
              </a:rPr>
              <a:t>	- Bli hjulpet på den måten en ønsker selv</a:t>
            </a:r>
          </a:p>
          <a:p>
            <a:pPr marL="0" indent="0">
              <a:lnSpc>
                <a:spcPct val="79000"/>
              </a:lnSpc>
              <a:buNone/>
            </a:pPr>
            <a:r>
              <a:rPr lang="nb-NO" altLang="nb-NO" sz="1800" dirty="0">
                <a:latin typeface="Constantia" pitchFamily="18" charset="0"/>
              </a:rPr>
              <a:t>	- Hvem kan være hjelper?</a:t>
            </a:r>
          </a:p>
          <a:p>
            <a:pPr marL="0" indent="0">
              <a:lnSpc>
                <a:spcPct val="79000"/>
              </a:lnSpc>
              <a:buNone/>
            </a:pPr>
            <a:endParaRPr lang="nb-NO" altLang="nb-NO" sz="1800" dirty="0" smtClean="0">
              <a:latin typeface="Constantia" pitchFamily="18" charset="0"/>
            </a:endParaRPr>
          </a:p>
          <a:p>
            <a:pPr marL="0" indent="0">
              <a:lnSpc>
                <a:spcPct val="79000"/>
              </a:lnSpc>
              <a:buNone/>
            </a:pPr>
            <a:r>
              <a:rPr lang="nb-NO" altLang="nb-NO" sz="1800" dirty="0" smtClean="0">
                <a:latin typeface="Constantia" pitchFamily="18" charset="0"/>
              </a:rPr>
              <a:t>Å </a:t>
            </a:r>
            <a:r>
              <a:rPr lang="nb-NO" altLang="nb-NO" sz="1800" dirty="0">
                <a:latin typeface="Constantia" pitchFamily="18" charset="0"/>
              </a:rPr>
              <a:t>kunne få hjelp av andre enn de nærmeste øker selvstendigheten og friheten</a:t>
            </a:r>
          </a:p>
          <a:p>
            <a:pPr marL="0" indent="0">
              <a:buNone/>
            </a:pPr>
            <a:endParaRPr lang="nb-NO" sz="1800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228660" y="431636"/>
            <a:ext cx="8640960" cy="613948"/>
          </a:xfrm>
        </p:spPr>
        <p:txBody>
          <a:bodyPr/>
          <a:lstStyle/>
          <a:p>
            <a:r>
              <a:rPr lang="nb-NO" b="1" dirty="0">
                <a:latin typeface="Constantia" pitchFamily="18" charset="0"/>
              </a:rPr>
              <a:t>Å trenge hjelp til gjøremål i skolehverdagen</a:t>
            </a:r>
            <a:endParaRPr lang="nb-NO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784919" y="1535803"/>
            <a:ext cx="8626847" cy="3119781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Char char="•"/>
            </a:pPr>
            <a:r>
              <a:rPr lang="nb-NO" altLang="nb-NO" dirty="0">
                <a:latin typeface="Constantia" pitchFamily="18" charset="0"/>
              </a:rPr>
              <a:t>Funksjon og rolle</a:t>
            </a:r>
          </a:p>
          <a:p>
            <a:pPr marL="0" indent="0"/>
            <a:endParaRPr lang="nb-NO" altLang="nb-NO" dirty="0">
              <a:latin typeface="Constantia" pitchFamily="18" charset="0"/>
            </a:endParaRPr>
          </a:p>
          <a:p>
            <a:pPr marL="0" indent="0">
              <a:buFontTx/>
              <a:buChar char="•"/>
            </a:pPr>
            <a:r>
              <a:rPr lang="nb-NO" altLang="nb-NO" dirty="0">
                <a:latin typeface="Constantia" pitchFamily="18" charset="0"/>
              </a:rPr>
              <a:t> Kompetanse</a:t>
            </a:r>
          </a:p>
          <a:p>
            <a:pPr marL="0" indent="0"/>
            <a:endParaRPr lang="nb-NO" altLang="nb-NO" dirty="0">
              <a:latin typeface="Constantia" pitchFamily="18" charset="0"/>
            </a:endParaRPr>
          </a:p>
          <a:p>
            <a:pPr marL="0" indent="0">
              <a:buFontTx/>
              <a:buChar char="•"/>
            </a:pPr>
            <a:r>
              <a:rPr lang="nb-NO" altLang="nb-NO" dirty="0">
                <a:latin typeface="Constantia" pitchFamily="18" charset="0"/>
              </a:rPr>
              <a:t> Veiledning</a:t>
            </a:r>
          </a:p>
          <a:p>
            <a:pPr marL="0" indent="0"/>
            <a:endParaRPr lang="nb-NO" altLang="nb-NO" dirty="0">
              <a:latin typeface="Constantia" pitchFamily="18" charset="0"/>
            </a:endParaRPr>
          </a:p>
          <a:p>
            <a:pPr marL="0" indent="0">
              <a:buFontTx/>
              <a:buChar char="•"/>
            </a:pPr>
            <a:r>
              <a:rPr lang="nb-NO" altLang="nb-NO" dirty="0">
                <a:latin typeface="Constantia" pitchFamily="18" charset="0"/>
              </a:rPr>
              <a:t> Likeverdig samarbeidspartner</a:t>
            </a:r>
          </a:p>
          <a:p>
            <a:pPr marL="0" indent="0">
              <a:buFontTx/>
              <a:buChar char="•"/>
            </a:pPr>
            <a:endParaRPr lang="nb-NO" altLang="nb-NO" dirty="0">
              <a:latin typeface="Constantia" pitchFamily="18" charset="0"/>
            </a:endParaRPr>
          </a:p>
          <a:p>
            <a:pPr marL="0" indent="0">
              <a:buFontTx/>
              <a:buChar char="•"/>
            </a:pPr>
            <a:r>
              <a:rPr lang="nb-NO" altLang="nb-NO" dirty="0">
                <a:latin typeface="Constantia" pitchFamily="18" charset="0"/>
              </a:rPr>
              <a:t>Barnet/den unges medvirkning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297240" y="606896"/>
            <a:ext cx="8640960" cy="613948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 dirty="0">
                <a:latin typeface="Constantia" pitchFamily="18" charset="0"/>
              </a:rPr>
              <a:t>Bruk av assistent </a:t>
            </a:r>
            <a:r>
              <a:rPr lang="nb-NO" b="1" dirty="0" smtClean="0">
                <a:latin typeface="Constantia" pitchFamily="18" charset="0"/>
              </a:rPr>
              <a:t>–for et inkluderende læringsmiljø</a:t>
            </a:r>
            <a:endParaRPr lang="nb-NO" dirty="0"/>
          </a:p>
        </p:txBody>
      </p:sp>
      <p:pic>
        <p:nvPicPr>
          <p:cNvPr id="5" name="Picture 2" descr="Bilderesultat for CLIPART ASSIST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1" y="2011019"/>
            <a:ext cx="1889760" cy="188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/>
            <a:r>
              <a:rPr lang="nb-NO" altLang="nb-NO" dirty="0">
                <a:latin typeface="Constantia" pitchFamily="18" charset="0"/>
              </a:rPr>
              <a:t>Kategori 1: The </a:t>
            </a:r>
            <a:r>
              <a:rPr lang="nb-NO" altLang="nb-NO" dirty="0" err="1">
                <a:latin typeface="Constantia" pitchFamily="18" charset="0"/>
              </a:rPr>
              <a:t>Replaceable</a:t>
            </a:r>
            <a:r>
              <a:rPr lang="nb-NO" altLang="nb-NO" dirty="0">
                <a:latin typeface="Constantia" pitchFamily="18" charset="0"/>
              </a:rPr>
              <a:t> Assistant</a:t>
            </a:r>
          </a:p>
          <a:p>
            <a:pPr marL="0" indent="0"/>
            <a:r>
              <a:rPr lang="nb-NO" altLang="nb-NO" dirty="0">
                <a:latin typeface="Constantia" pitchFamily="18" charset="0"/>
              </a:rPr>
              <a:t>Kategori 2: The Assistant as ”</a:t>
            </a:r>
            <a:r>
              <a:rPr lang="nb-NO" altLang="nb-NO" dirty="0" err="1">
                <a:latin typeface="Constantia" pitchFamily="18" charset="0"/>
              </a:rPr>
              <a:t>Mother</a:t>
            </a:r>
            <a:r>
              <a:rPr lang="nb-NO" altLang="nb-NO" dirty="0">
                <a:latin typeface="Constantia" pitchFamily="18" charset="0"/>
              </a:rPr>
              <a:t>/</a:t>
            </a:r>
            <a:r>
              <a:rPr lang="nb-NO" altLang="nb-NO" dirty="0" err="1">
                <a:latin typeface="Constantia" pitchFamily="18" charset="0"/>
              </a:rPr>
              <a:t>Father</a:t>
            </a:r>
            <a:r>
              <a:rPr lang="nb-NO" altLang="nb-NO" dirty="0">
                <a:latin typeface="Constantia" pitchFamily="18" charset="0"/>
              </a:rPr>
              <a:t>”</a:t>
            </a:r>
          </a:p>
          <a:p>
            <a:pPr marL="0" indent="0"/>
            <a:r>
              <a:rPr lang="nb-NO" altLang="nb-NO" dirty="0">
                <a:latin typeface="Constantia" pitchFamily="18" charset="0"/>
              </a:rPr>
              <a:t>Kategori 3: The Professional Assistant</a:t>
            </a:r>
          </a:p>
          <a:p>
            <a:pPr marL="0" indent="0"/>
            <a:r>
              <a:rPr lang="nb-NO" altLang="nb-NO" dirty="0">
                <a:latin typeface="Constantia" pitchFamily="18" charset="0"/>
              </a:rPr>
              <a:t>Kategori 4: The Assistant as a </a:t>
            </a:r>
            <a:r>
              <a:rPr lang="nb-NO" altLang="nb-NO" dirty="0" err="1">
                <a:latin typeface="Constantia" pitchFamily="18" charset="0"/>
              </a:rPr>
              <a:t>Friend</a:t>
            </a:r>
            <a:endParaRPr lang="nb-NO" altLang="nb-NO" dirty="0">
              <a:latin typeface="Constantia" pitchFamily="18" charset="0"/>
            </a:endParaRPr>
          </a:p>
          <a:p>
            <a:pPr marL="0" indent="0"/>
            <a:r>
              <a:rPr lang="nb-NO" altLang="nb-NO" dirty="0">
                <a:latin typeface="Constantia" pitchFamily="18" charset="0"/>
              </a:rPr>
              <a:t>Kategori 5:  My Ideal Assistant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37220" y="363056"/>
            <a:ext cx="8640960" cy="613948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 dirty="0">
                <a:latin typeface="Constantia" pitchFamily="18" charset="0"/>
              </a:rPr>
              <a:t>Å ha behov for assistent </a:t>
            </a:r>
            <a:br>
              <a:rPr lang="nb-NO" b="1" dirty="0">
                <a:latin typeface="Constantia" pitchFamily="18" charset="0"/>
              </a:rPr>
            </a:br>
            <a:r>
              <a:rPr lang="nb-NO" b="1" dirty="0">
                <a:latin typeface="Constantia" pitchFamily="18" charset="0"/>
              </a:rPr>
              <a:t>– utfordringer, dilemmaer og konsekvenser</a:t>
            </a:r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251460" y="3708946"/>
            <a:ext cx="773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nb-NO" dirty="0" err="1"/>
              <a:t>Skär</a:t>
            </a:r>
            <a:r>
              <a:rPr lang="nb-NO" altLang="nb-NO" dirty="0"/>
              <a:t>, L. &amp; Tam, M. (2001). </a:t>
            </a:r>
            <a:r>
              <a:rPr lang="en-US" altLang="nb-NO" dirty="0"/>
              <a:t>My Assistant and I: disabled children's and adolescents' roles and relationships to their assistants. </a:t>
            </a:r>
            <a:r>
              <a:rPr lang="en-US" altLang="nb-NO" i="1" dirty="0"/>
              <a:t>Disability and Society, 16,</a:t>
            </a:r>
            <a:r>
              <a:rPr lang="en-US" altLang="nb-NO" dirty="0"/>
              <a:t> 917-932.</a:t>
            </a:r>
            <a:endParaRPr lang="nb-NO" altLang="nb-NO" dirty="0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7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517153" y="1059181"/>
            <a:ext cx="8626847" cy="3558304"/>
          </a:xfrm>
        </p:spPr>
        <p:txBody>
          <a:bodyPr>
            <a:normAutofit/>
          </a:bodyPr>
          <a:lstStyle/>
          <a:p>
            <a:pPr>
              <a:buFontTx/>
              <a:buChar char="-"/>
              <a:defRPr/>
            </a:pPr>
            <a:r>
              <a:rPr lang="nb-NO" dirty="0">
                <a:latin typeface="Constantia" pitchFamily="18" charset="0"/>
              </a:rPr>
              <a:t>Utfordringer ved stadige skifter av assistenter</a:t>
            </a:r>
          </a:p>
          <a:p>
            <a:pPr marL="0" indent="0">
              <a:defRPr/>
            </a:pPr>
            <a:endParaRPr lang="nb-NO" dirty="0">
              <a:latin typeface="Constantia" pitchFamily="18" charset="0"/>
            </a:endParaRPr>
          </a:p>
          <a:p>
            <a:pPr>
              <a:buFontTx/>
              <a:buChar char="-"/>
              <a:defRPr/>
            </a:pPr>
            <a:r>
              <a:rPr lang="nb-NO" dirty="0">
                <a:latin typeface="Constantia" pitchFamily="18" charset="0"/>
              </a:rPr>
              <a:t>Må informere og lære opp assistentene</a:t>
            </a:r>
          </a:p>
          <a:p>
            <a:pPr marL="0" indent="0">
              <a:defRPr/>
            </a:pPr>
            <a:endParaRPr lang="nb-NO" dirty="0">
              <a:latin typeface="Constantia" pitchFamily="18" charset="0"/>
            </a:endParaRPr>
          </a:p>
          <a:p>
            <a:pPr>
              <a:buFontTx/>
              <a:buChar char="-"/>
              <a:defRPr/>
            </a:pPr>
            <a:r>
              <a:rPr lang="nb-NO" dirty="0">
                <a:latin typeface="Constantia" pitchFamily="18" charset="0"/>
              </a:rPr>
              <a:t>Invadering av privatlivet</a:t>
            </a:r>
          </a:p>
          <a:p>
            <a:pPr marL="0" indent="0">
              <a:defRPr/>
            </a:pPr>
            <a:endParaRPr lang="nb-NO" dirty="0">
              <a:latin typeface="Constantia" pitchFamily="18" charset="0"/>
            </a:endParaRPr>
          </a:p>
          <a:p>
            <a:pPr>
              <a:buFontTx/>
              <a:buChar char="-"/>
              <a:defRPr/>
            </a:pPr>
            <a:r>
              <a:rPr lang="nb-NO" dirty="0">
                <a:latin typeface="Constantia" pitchFamily="18" charset="0"/>
              </a:rPr>
              <a:t>Å be om hjelp – praktiske og intime ting</a:t>
            </a:r>
          </a:p>
          <a:p>
            <a:pPr marL="0" indent="0">
              <a:defRPr/>
            </a:pPr>
            <a:endParaRPr lang="nb-NO" dirty="0">
              <a:latin typeface="Constantia" pitchFamily="18" charset="0"/>
            </a:endParaRPr>
          </a:p>
          <a:p>
            <a:pPr>
              <a:buFontTx/>
              <a:buChar char="-"/>
              <a:defRPr/>
            </a:pPr>
            <a:r>
              <a:rPr lang="nb-NO" dirty="0">
                <a:latin typeface="Constantia" pitchFamily="18" charset="0"/>
              </a:rPr>
              <a:t>Å bli hørt – hvem bestemmer?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289620" y="370676"/>
            <a:ext cx="8640960" cy="613948"/>
          </a:xfrm>
        </p:spPr>
        <p:txBody>
          <a:bodyPr>
            <a:normAutofit fontScale="90000"/>
          </a:bodyPr>
          <a:lstStyle/>
          <a:p>
            <a:r>
              <a:rPr lang="nb-NO" b="1" dirty="0">
                <a:latin typeface="Constantia" pitchFamily="18" charset="0"/>
              </a:rPr>
              <a:t>Kategori 1:The </a:t>
            </a:r>
            <a:r>
              <a:rPr lang="nb-NO" b="1" dirty="0" err="1">
                <a:latin typeface="Constantia" pitchFamily="18" charset="0"/>
              </a:rPr>
              <a:t>Replaceable</a:t>
            </a:r>
            <a:r>
              <a:rPr lang="nb-NO" b="1" dirty="0">
                <a:latin typeface="Constantia" pitchFamily="18" charset="0"/>
              </a:rPr>
              <a:t> Assistant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/>
            </a:r>
            <a:br>
              <a:rPr lang="nb-NO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</a:br>
            <a:endParaRPr lang="nb-NO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5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8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251519" y="1181101"/>
            <a:ext cx="8626847" cy="3413524"/>
          </a:xfrm>
        </p:spPr>
        <p:txBody>
          <a:bodyPr/>
          <a:lstStyle/>
          <a:p>
            <a:r>
              <a:rPr lang="nb-NO" altLang="nb-NO" dirty="0">
                <a:latin typeface="Constantia" pitchFamily="18" charset="0"/>
              </a:rPr>
              <a:t>Barna opplevde at assistentene hadde  ulike roller</a:t>
            </a:r>
          </a:p>
          <a:p>
            <a:r>
              <a:rPr lang="nb-NO" altLang="nb-NO" dirty="0">
                <a:latin typeface="Constantia" pitchFamily="18" charset="0"/>
              </a:rPr>
              <a:t>Rollen som ”mor/far” – å bli bestemt over, ikke bli spurt selv, og opplevelsen av å bli behandlet som </a:t>
            </a:r>
            <a:r>
              <a:rPr lang="nb-NO" altLang="nb-NO" dirty="0" smtClean="0">
                <a:latin typeface="Constantia" pitchFamily="18" charset="0"/>
              </a:rPr>
              <a:t>barn</a:t>
            </a:r>
            <a:endParaRPr lang="nb-NO" altLang="nb-NO" dirty="0">
              <a:latin typeface="Constantia" pitchFamily="18" charset="0"/>
            </a:endParaRPr>
          </a:p>
          <a:p>
            <a:r>
              <a:rPr lang="nb-NO" altLang="nb-NO" dirty="0">
                <a:latin typeface="Constantia" pitchFamily="18" charset="0"/>
              </a:rPr>
              <a:t>Hindrer relasjoner til kamerater/jevnaldrende, assistentenes tilstedeværelse ble opplevd som forstyrrelse til lek og interaksjon med andre </a:t>
            </a:r>
            <a:r>
              <a:rPr lang="nb-NO" altLang="nb-NO" dirty="0" smtClean="0">
                <a:latin typeface="Constantia" pitchFamily="18" charset="0"/>
              </a:rPr>
              <a:t>barn/unge</a:t>
            </a:r>
          </a:p>
          <a:p>
            <a:pPr marL="0" indent="0">
              <a:buNone/>
            </a:pPr>
            <a:endParaRPr lang="nb-NO" altLang="nb-NO" dirty="0">
              <a:latin typeface="Constantia" pitchFamily="18" charset="0"/>
            </a:endParaRPr>
          </a:p>
          <a:p>
            <a:r>
              <a:rPr lang="nb-NO" altLang="nb-NO" dirty="0">
                <a:latin typeface="Constantia" pitchFamily="18" charset="0"/>
              </a:rPr>
              <a:t>Behovet for å være alene med venner</a:t>
            </a:r>
            <a:endParaRPr lang="en-US" altLang="nb-NO" dirty="0">
              <a:latin typeface="Constantia" pitchFamily="18" charset="0"/>
            </a:endParaRP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228660" y="309716"/>
            <a:ext cx="8640960" cy="613948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 dirty="0">
                <a:latin typeface="Constantia" pitchFamily="18" charset="0"/>
              </a:rPr>
              <a:t>Kategori 2: The Assistant as</a:t>
            </a:r>
            <a:br>
              <a:rPr lang="nb-NO" b="1" dirty="0">
                <a:latin typeface="Constantia" pitchFamily="18" charset="0"/>
              </a:rPr>
            </a:br>
            <a:r>
              <a:rPr lang="nb-NO" b="1" dirty="0">
                <a:latin typeface="Constantia" pitchFamily="18" charset="0"/>
              </a:rPr>
              <a:t>”</a:t>
            </a:r>
            <a:r>
              <a:rPr lang="nb-NO" b="1" dirty="0" err="1">
                <a:latin typeface="Constantia" pitchFamily="18" charset="0"/>
              </a:rPr>
              <a:t>Mother</a:t>
            </a:r>
            <a:r>
              <a:rPr lang="nb-NO" b="1" dirty="0">
                <a:latin typeface="Constantia" pitchFamily="18" charset="0"/>
              </a:rPr>
              <a:t>/</a:t>
            </a:r>
            <a:r>
              <a:rPr lang="nb-NO" b="1" dirty="0" err="1">
                <a:latin typeface="Constantia" pitchFamily="18" charset="0"/>
              </a:rPr>
              <a:t>Father</a:t>
            </a:r>
            <a:r>
              <a:rPr lang="nb-NO" b="1" dirty="0">
                <a:latin typeface="Constantia" pitchFamily="18" charset="0"/>
              </a:rPr>
              <a:t>”</a:t>
            </a:r>
            <a:endParaRPr lang="nb-NO" dirty="0"/>
          </a:p>
        </p:txBody>
      </p:sp>
      <p:pic>
        <p:nvPicPr>
          <p:cNvPr id="5" name="Picture 2" descr="Bilderesultat for CLIPART OVERPROT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20796"/>
            <a:ext cx="1636228" cy="210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2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9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b-NO" altLang="nb-NO" dirty="0">
                <a:latin typeface="Constantia" pitchFamily="18" charset="0"/>
              </a:rPr>
              <a:t>Tydelig rolle som profesjonell assistent</a:t>
            </a:r>
          </a:p>
          <a:p>
            <a:r>
              <a:rPr lang="nb-NO" altLang="nb-NO" dirty="0">
                <a:latin typeface="Constantia" pitchFamily="18" charset="0"/>
              </a:rPr>
              <a:t>Støtte i praktiske situasjoner</a:t>
            </a:r>
          </a:p>
          <a:p>
            <a:r>
              <a:rPr lang="nb-NO" altLang="nb-NO" dirty="0">
                <a:latin typeface="Constantia" pitchFamily="18" charset="0"/>
              </a:rPr>
              <a:t>Viste respekt</a:t>
            </a:r>
          </a:p>
          <a:p>
            <a:r>
              <a:rPr lang="nb-NO" altLang="nb-NO" dirty="0">
                <a:latin typeface="Constantia" pitchFamily="18" charset="0"/>
              </a:rPr>
              <a:t>Var sensitiv/var for elevens ønsker og meninger</a:t>
            </a:r>
          </a:p>
          <a:p>
            <a:r>
              <a:rPr lang="nb-NO" altLang="nb-NO" dirty="0">
                <a:latin typeface="Constantia" pitchFamily="18" charset="0"/>
              </a:rPr>
              <a:t>Ble behandlet som den man var dvs. Anna og ikke den med diagnose/funksjonshemming</a:t>
            </a:r>
          </a:p>
          <a:p>
            <a:endParaRPr lang="nb-NO" altLang="nb-NO" dirty="0">
              <a:latin typeface="Constantia" pitchFamily="18" charset="0"/>
            </a:endParaRPr>
          </a:p>
          <a:p>
            <a:r>
              <a:rPr lang="nb-NO" altLang="nb-NO" dirty="0">
                <a:latin typeface="Constantia" pitchFamily="18" charset="0"/>
              </a:rPr>
              <a:t>Fikk lov å være i fred når det ikke var behov for assistanse.</a:t>
            </a:r>
            <a:endParaRPr lang="en-US" altLang="nb-NO" dirty="0">
              <a:latin typeface="Constantia" pitchFamily="18" charset="0"/>
            </a:endParaRP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90560" y="484976"/>
            <a:ext cx="8640960" cy="613948"/>
          </a:xfrm>
        </p:spPr>
        <p:txBody>
          <a:bodyPr/>
          <a:lstStyle/>
          <a:p>
            <a:r>
              <a:rPr lang="nb-NO" b="1" dirty="0">
                <a:latin typeface="Constantia" pitchFamily="18" charset="0"/>
              </a:rPr>
              <a:t>Kategori 3: The Professional Assistant</a:t>
            </a:r>
            <a:endParaRPr lang="nb-NO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7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nnaas - Profilerende - TRS">
  <a:themeElements>
    <a:clrScheme name="Sunnaas">
      <a:dk1>
        <a:srgbClr val="003283"/>
      </a:dk1>
      <a:lt1>
        <a:sysClr val="window" lastClr="FFFFFF"/>
      </a:lt1>
      <a:dk2>
        <a:srgbClr val="81A9E1"/>
      </a:dk2>
      <a:lt2>
        <a:srgbClr val="FFFFFF"/>
      </a:lt2>
      <a:accent1>
        <a:srgbClr val="84BD00"/>
      </a:accent1>
      <a:accent2>
        <a:srgbClr val="E3A610"/>
      </a:accent2>
      <a:accent3>
        <a:srgbClr val="839C8F"/>
      </a:accent3>
      <a:accent4>
        <a:srgbClr val="8D6A59"/>
      </a:accent4>
      <a:accent5>
        <a:srgbClr val="2F654A"/>
      </a:accent5>
      <a:accent6>
        <a:srgbClr val="9AA2AB"/>
      </a:accent6>
      <a:hlink>
        <a:srgbClr val="000000"/>
      </a:hlink>
      <a:folHlink>
        <a:srgbClr val="003283"/>
      </a:folHlink>
    </a:clrScheme>
    <a:fontScheme name="HD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 - Sunnaas - Profilerende - TRS" id="{68D7773E-400F-B342-981C-2C0263DADD7B}" vid="{4A8DFE39-7DDB-444A-BD7D-1FE1C71D1A5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5f3dd6f-221c-4130-9170-df4a98a78b91">
      <Terms xmlns="http://schemas.microsoft.com/office/infopath/2007/PartnerControls"/>
    </TaxKeywordTaxHTField>
    <TaxCatchAll xmlns="85f3dd6f-221c-4130-9170-df4a98a78b91"/>
    <PublishingExpirationDate xmlns="http://schemas.microsoft.com/sharepoint/v3" xsi:nil="true"/>
    <PublishingStartDate xmlns="http://schemas.microsoft.com/sharepoint/v3" xsi:nil="true"/>
    <FNSPRollUpIngress xmlns="85f3dd6f-221c-4130-9170-df4a98a78b91" xsi:nil="true"/>
  </documentManagement>
</p:properties>
</file>

<file path=customXml/itemProps1.xml><?xml version="1.0" encoding="utf-8"?>
<ds:datastoreItem xmlns:ds="http://schemas.openxmlformats.org/officeDocument/2006/customXml" ds:itemID="{FC763235-2A3D-414D-B22A-1BCF4228FC34}"/>
</file>

<file path=customXml/itemProps2.xml><?xml version="1.0" encoding="utf-8"?>
<ds:datastoreItem xmlns:ds="http://schemas.openxmlformats.org/officeDocument/2006/customXml" ds:itemID="{383DEC14-1274-433C-9C9F-421CE72BD9AD}"/>
</file>

<file path=customXml/itemProps3.xml><?xml version="1.0" encoding="utf-8"?>
<ds:datastoreItem xmlns:ds="http://schemas.openxmlformats.org/officeDocument/2006/customXml" ds:itemID="{A89739DF-DFF0-4ED8-A6A9-ED1D5D218AE1}"/>
</file>

<file path=docProps/app.xml><?xml version="1.0" encoding="utf-8"?>
<Properties xmlns="http://schemas.openxmlformats.org/officeDocument/2006/extended-properties" xmlns:vt="http://schemas.openxmlformats.org/officeDocument/2006/docPropsVTypes">
  <Template>Sunnaas - Profilerende - TRS</Template>
  <TotalTime>561</TotalTime>
  <Words>853</Words>
  <Application>Microsoft Office PowerPoint</Application>
  <PresentationFormat>Skjermfremvisning (16:9)</PresentationFormat>
  <Paragraphs>152</Paragraphs>
  <Slides>15</Slides>
  <Notes>7</Notes>
  <HiddenSlides>0</HiddenSlides>
  <MMClips>15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0" baseType="lpstr">
      <vt:lpstr>Arial</vt:lpstr>
      <vt:lpstr>Calibri</vt:lpstr>
      <vt:lpstr>Constantia</vt:lpstr>
      <vt:lpstr>ヒラギノ角ゴ Pro W3</vt:lpstr>
      <vt:lpstr>Sunnaas - Profilerende - TRS</vt:lpstr>
      <vt:lpstr>Assistanse/hjelp – funksjon og roller </vt:lpstr>
      <vt:lpstr>Funn fra nyere forskning om assistanse: </vt:lpstr>
      <vt:lpstr>forts</vt:lpstr>
      <vt:lpstr>Å trenge hjelp til gjøremål i skolehverdagen</vt:lpstr>
      <vt:lpstr>Bruk av assistent –for et inkluderende læringsmiljø</vt:lpstr>
      <vt:lpstr>Å ha behov for assistent  – utfordringer, dilemmaer og konsekvenser</vt:lpstr>
      <vt:lpstr>Kategori 1:The Replaceable Assistant </vt:lpstr>
      <vt:lpstr>Kategori 2: The Assistant as ”Mother/Father”</vt:lpstr>
      <vt:lpstr>Kategori 3: The Professional Assistant</vt:lpstr>
      <vt:lpstr>Kategori 4: The Assistant as a Friend</vt:lpstr>
      <vt:lpstr>Kategori 5: My Ideal Assistant</vt:lpstr>
      <vt:lpstr>forts</vt:lpstr>
      <vt:lpstr>Utfordringer - Resultater</vt:lpstr>
      <vt:lpstr>Forts. utfordringer</vt:lpstr>
      <vt:lpstr>Behov for hjelp/assistanse  – vurdere funksjon og rolle</vt:lpstr>
    </vt:vector>
  </TitlesOfParts>
  <Company>Helse Sør-Øst RHF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Ellen Berg Svendby</dc:creator>
  <cp:keywords/>
  <cp:lastModifiedBy>Bendik Fjeldstad</cp:lastModifiedBy>
  <cp:revision>32</cp:revision>
  <cp:lastPrinted>2017-10-25T12:02:18Z</cp:lastPrinted>
  <dcterms:created xsi:type="dcterms:W3CDTF">2018-01-18T13:44:56Z</dcterms:created>
  <dcterms:modified xsi:type="dcterms:W3CDTF">2021-01-27T14:50:49Z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0x010100DACDDB7A7904F645A62A71BDDD1D2C9B</vt:lpwstr>
  </property>
  <property fmtid="{D5CDD505-2E9C-101B-9397-08002B2CF9AE}" pid="3" name="TaxKeyword">
    <vt:lpwstr/>
  </property>
</Properties>
</file>